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sldIdLst>
    <p:sldId id="256" r:id="rId4"/>
    <p:sldId id="257" r:id="rId5"/>
    <p:sldId id="258" r:id="rId6"/>
    <p:sldId id="272" r:id="rId7"/>
    <p:sldId id="259" r:id="rId8"/>
    <p:sldId id="260" r:id="rId9"/>
    <p:sldId id="261" r:id="rId10"/>
    <p:sldId id="262" r:id="rId11"/>
    <p:sldId id="270" r:id="rId12"/>
    <p:sldId id="271" r:id="rId13"/>
    <p:sldId id="273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2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BCD-A9CA-4991-964E-ACFDDD82C4AC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B65C-4FF0-44D2-B0A6-796CD204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3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BCD-A9CA-4991-964E-ACFDDD82C4AC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B65C-4FF0-44D2-B0A6-796CD204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4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BCD-A9CA-4991-964E-ACFDDD82C4AC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B65C-4FF0-44D2-B0A6-796CD204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022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7"/>
          <a:stretch>
            <a:fillRect/>
          </a:stretch>
        </p:blipFill>
        <p:spPr bwMode="auto">
          <a:xfrm>
            <a:off x="0" y="1"/>
            <a:ext cx="9144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50" y="4678368"/>
            <a:ext cx="537805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8835" y="2273303"/>
            <a:ext cx="7272338" cy="259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000" smtClean="0">
                <a:solidFill>
                  <a:srgbClr val="27348B"/>
                </a:solidFill>
                <a:latin typeface="Segoe UI Light" pitchFamily="34" charset="0"/>
              </a:rPr>
              <a:t>ХАРКІВСЬКИЙ НАЦІОНАЛЬНИЙ ЕКОНОМІЧНИЙ УНІВЕРСИТЕТ </a:t>
            </a:r>
            <a:br>
              <a:rPr lang="uk-UA" sz="5000" smtClean="0">
                <a:solidFill>
                  <a:srgbClr val="27348B"/>
                </a:solidFill>
                <a:latin typeface="Segoe UI Light" pitchFamily="34" charset="0"/>
              </a:rPr>
            </a:br>
            <a:r>
              <a:rPr lang="uk-UA" sz="5000" smtClean="0">
                <a:solidFill>
                  <a:srgbClr val="27348B"/>
                </a:solidFill>
                <a:latin typeface="Segoe UI Light" pitchFamily="34" charset="0"/>
              </a:rPr>
              <a:t>ІМЕНІ СЕМЕНА КУЗНЕЦЯ</a:t>
            </a:r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71" y="2536825"/>
            <a:ext cx="1774031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6395" y="4677257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34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EEC0F-2D11-433D-9A15-FB957BCDBE8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F6D1-4C5A-4571-9D9C-97E626B9038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8913"/>
            <a:ext cx="123706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7" b="27591"/>
          <a:stretch>
            <a:fillRect/>
          </a:stretch>
        </p:blipFill>
        <p:spPr bwMode="auto">
          <a:xfrm>
            <a:off x="5853112" y="5273680"/>
            <a:ext cx="32908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015" y="365129"/>
            <a:ext cx="6649336" cy="1325563"/>
          </a:xfrm>
        </p:spPr>
        <p:txBody>
          <a:bodyPr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4"/>
              </a:buBlip>
              <a:defRPr/>
            </a:lvl1pPr>
            <a:lvl2pPr marL="685800" indent="-22860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521A-DEB9-4B29-9756-5ECF14308450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B2AD5-1D85-4051-B9E6-EF1E8BCB6E76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9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7"/>
          <a:stretch>
            <a:fillRect/>
          </a:stretch>
        </p:blipFill>
        <p:spPr bwMode="auto">
          <a:xfrm>
            <a:off x="0" y="1"/>
            <a:ext cx="9144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50" y="4678368"/>
            <a:ext cx="537805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B612-1712-4B15-9B08-C970E5B0DD1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BD9C-1B5C-4684-8A29-CC43831975A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2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8913"/>
            <a:ext cx="123706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7" b="27591"/>
          <a:stretch>
            <a:fillRect/>
          </a:stretch>
        </p:blipFill>
        <p:spPr bwMode="auto">
          <a:xfrm>
            <a:off x="5853112" y="5273680"/>
            <a:ext cx="32908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016" y="365129"/>
            <a:ext cx="6650527" cy="1325563"/>
          </a:xfrm>
        </p:spPr>
        <p:txBody>
          <a:bodyPr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/>
            </a:lvl1pPr>
            <a:lvl2pPr marL="685800" indent="-22860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/>
            </a:lvl1pPr>
            <a:lvl2pPr marL="685800" indent="-22860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2950E-FD45-4C83-A89B-B4935AF0AAE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7426-3D56-4326-91E7-3E8DE62FC77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56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8913"/>
            <a:ext cx="123706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7" b="27591"/>
          <a:stretch>
            <a:fillRect/>
          </a:stretch>
        </p:blipFill>
        <p:spPr bwMode="auto">
          <a:xfrm>
            <a:off x="5853112" y="5273680"/>
            <a:ext cx="32908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015" y="365129"/>
            <a:ext cx="6649336" cy="1325563"/>
          </a:xfrm>
        </p:spPr>
        <p:txBody>
          <a:bodyPr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7AF2-8776-415B-B446-65FC875776A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5EBC9-7CA5-40A6-8A16-1B1F8B698928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2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17E1-4266-4C3B-9864-E9B2C03DAD88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9299-824D-4238-918B-7BC9C54B275A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48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7" b="27591"/>
          <a:stretch>
            <a:fillRect/>
          </a:stretch>
        </p:blipFill>
        <p:spPr bwMode="auto">
          <a:xfrm>
            <a:off x="5853112" y="5273680"/>
            <a:ext cx="32908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3200"/>
            </a:lvl1pPr>
            <a:lvl2pPr marL="685800" indent="-228600">
              <a:buFontTx/>
              <a:buBlip>
                <a:blip r:embed="rId3"/>
              </a:buBlip>
              <a:defRPr sz="2800"/>
            </a:lvl2pPr>
            <a:lvl3pPr marL="1143000" indent="-228600">
              <a:buFontTx/>
              <a:buBlip>
                <a:blip r:embed="rId3"/>
              </a:buBlip>
              <a:defRPr sz="2400"/>
            </a:lvl3pPr>
            <a:lvl4pPr marL="1600200" indent="-228600">
              <a:buFontTx/>
              <a:buBlip>
                <a:blip r:embed="rId3"/>
              </a:buBlip>
              <a:defRPr sz="2000"/>
            </a:lvl4pPr>
            <a:lvl5pPr marL="2057400" indent="-228600">
              <a:buFontTx/>
              <a:buBlip>
                <a:blip r:embed="rId3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0F76F-1EDE-40D6-8921-F2AE31A69043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275A-B0E3-4435-A897-698C98E72CA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85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7" b="27591"/>
          <a:stretch>
            <a:fillRect/>
          </a:stretch>
        </p:blipFill>
        <p:spPr bwMode="auto">
          <a:xfrm>
            <a:off x="5853112" y="5273680"/>
            <a:ext cx="32908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05341-360D-401A-8939-F7B9DF3DDB3E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31491-5A61-4F08-88A2-6FD9E834DD6A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5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BCD-A9CA-4991-964E-ACFDDD82C4AC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B65C-4FF0-44D2-B0A6-796CD204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22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01DF-46F7-429B-8317-E972F28D29B3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A142-F35C-47B9-8434-4905B6B04C2F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16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A740A-6580-4462-94DA-8FCB5793A323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E2D92-34B6-46E0-AD8E-1F9E40C6F63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25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7"/>
          <a:stretch>
            <a:fillRect/>
          </a:stretch>
        </p:blipFill>
        <p:spPr bwMode="auto">
          <a:xfrm>
            <a:off x="0" y="1"/>
            <a:ext cx="9144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48" y="4678364"/>
            <a:ext cx="537805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8835" y="2273301"/>
            <a:ext cx="7272338" cy="259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000" smtClean="0">
                <a:solidFill>
                  <a:srgbClr val="27348B"/>
                </a:solidFill>
                <a:latin typeface="Segoe UI Light" pitchFamily="34" charset="0"/>
              </a:rPr>
              <a:t>ХАРКІВСЬКИЙ НАЦІОНАЛЬНИЙ ЕКОНОМІЧНИЙ УНІВЕРСИТЕТ </a:t>
            </a:r>
            <a:br>
              <a:rPr lang="uk-UA" sz="5000" smtClean="0">
                <a:solidFill>
                  <a:srgbClr val="27348B"/>
                </a:solidFill>
                <a:latin typeface="Segoe UI Light" pitchFamily="34" charset="0"/>
              </a:rPr>
            </a:br>
            <a:r>
              <a:rPr lang="uk-UA" sz="5000" smtClean="0">
                <a:solidFill>
                  <a:srgbClr val="27348B"/>
                </a:solidFill>
                <a:latin typeface="Segoe UI Light" pitchFamily="34" charset="0"/>
              </a:rPr>
              <a:t>ІМЕНІ СЕМЕНА КУЗНЕЦЯ</a:t>
            </a:r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69" y="2536825"/>
            <a:ext cx="1774031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6395" y="4677257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34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EEC0F-2D11-433D-9A15-FB957BCDBE8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F6D1-4C5A-4571-9D9C-97E626B9038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14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8913"/>
            <a:ext cx="123706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7" b="27591"/>
          <a:stretch>
            <a:fillRect/>
          </a:stretch>
        </p:blipFill>
        <p:spPr bwMode="auto">
          <a:xfrm>
            <a:off x="5853112" y="5273676"/>
            <a:ext cx="32908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014" y="365126"/>
            <a:ext cx="6649336" cy="1325563"/>
          </a:xfrm>
        </p:spPr>
        <p:txBody>
          <a:bodyPr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4"/>
              </a:buBlip>
              <a:defRPr/>
            </a:lvl1pPr>
            <a:lvl2pPr marL="685800" indent="-22860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521A-DEB9-4B29-9756-5ECF14308450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B2AD5-1D85-4051-B9E6-EF1E8BCB6E76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97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7"/>
          <a:stretch>
            <a:fillRect/>
          </a:stretch>
        </p:blipFill>
        <p:spPr bwMode="auto">
          <a:xfrm>
            <a:off x="0" y="1"/>
            <a:ext cx="9144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48" y="4678364"/>
            <a:ext cx="537805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B612-1712-4B15-9B08-C970E5B0DD1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BD9C-1B5C-4684-8A29-CC43831975A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12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8913"/>
            <a:ext cx="123706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7" b="27591"/>
          <a:stretch>
            <a:fillRect/>
          </a:stretch>
        </p:blipFill>
        <p:spPr bwMode="auto">
          <a:xfrm>
            <a:off x="5853112" y="5273676"/>
            <a:ext cx="32908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014" y="365126"/>
            <a:ext cx="6650527" cy="1325563"/>
          </a:xfrm>
        </p:spPr>
        <p:txBody>
          <a:bodyPr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/>
            </a:lvl1pPr>
            <a:lvl2pPr marL="685800" indent="-22860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/>
            </a:lvl1pPr>
            <a:lvl2pPr marL="685800" indent="-22860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2950E-FD45-4C83-A89B-B4935AF0AAE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7426-3D56-4326-91E7-3E8DE62FC77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21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8913"/>
            <a:ext cx="123706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7" b="27591"/>
          <a:stretch>
            <a:fillRect/>
          </a:stretch>
        </p:blipFill>
        <p:spPr bwMode="auto">
          <a:xfrm>
            <a:off x="5853112" y="5273676"/>
            <a:ext cx="32908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014" y="365126"/>
            <a:ext cx="6649336" cy="1325563"/>
          </a:xfrm>
        </p:spPr>
        <p:txBody>
          <a:bodyPr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7AF2-8776-415B-B446-65FC875776A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5EBC9-7CA5-40A6-8A16-1B1F8B698928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39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17E1-4266-4C3B-9864-E9B2C03DAD88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9299-824D-4238-918B-7BC9C54B275A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8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7" b="27591"/>
          <a:stretch>
            <a:fillRect/>
          </a:stretch>
        </p:blipFill>
        <p:spPr bwMode="auto">
          <a:xfrm>
            <a:off x="5853112" y="5273676"/>
            <a:ext cx="32908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3200"/>
            </a:lvl1pPr>
            <a:lvl2pPr marL="685800" indent="-228600">
              <a:buFontTx/>
              <a:buBlip>
                <a:blip r:embed="rId3"/>
              </a:buBlip>
              <a:defRPr sz="2800"/>
            </a:lvl2pPr>
            <a:lvl3pPr marL="1143000" indent="-228600">
              <a:buFontTx/>
              <a:buBlip>
                <a:blip r:embed="rId3"/>
              </a:buBlip>
              <a:defRPr sz="2400"/>
            </a:lvl3pPr>
            <a:lvl4pPr marL="1600200" indent="-228600">
              <a:buFontTx/>
              <a:buBlip>
                <a:blip r:embed="rId3"/>
              </a:buBlip>
              <a:defRPr sz="2000"/>
            </a:lvl4pPr>
            <a:lvl5pPr marL="2057400" indent="-228600">
              <a:buFontTx/>
              <a:buBlip>
                <a:blip r:embed="rId3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0F76F-1EDE-40D6-8921-F2AE31A69043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275A-B0E3-4435-A897-698C98E72CA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91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7" b="27591"/>
          <a:stretch>
            <a:fillRect/>
          </a:stretch>
        </p:blipFill>
        <p:spPr bwMode="auto">
          <a:xfrm>
            <a:off x="5853112" y="5273676"/>
            <a:ext cx="32908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05341-360D-401A-8939-F7B9DF3DDB3E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31491-5A61-4F08-88A2-6FD9E834DD6A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6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BCD-A9CA-4991-964E-ACFDDD82C4AC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B65C-4FF0-44D2-B0A6-796CD204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5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01DF-46F7-429B-8317-E972F28D29B3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A142-F35C-47B9-8434-4905B6B04C2F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48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A740A-6580-4462-94DA-8FCB5793A323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E2D92-34B6-46E0-AD8E-1F9E40C6F63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2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BCD-A9CA-4991-964E-ACFDDD82C4AC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B65C-4FF0-44D2-B0A6-796CD204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1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BCD-A9CA-4991-964E-ACFDDD82C4AC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B65C-4FF0-44D2-B0A6-796CD204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8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BCD-A9CA-4991-964E-ACFDDD82C4AC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B65C-4FF0-44D2-B0A6-796CD204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3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BCD-A9CA-4991-964E-ACFDDD82C4AC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B65C-4FF0-44D2-B0A6-796CD204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2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BCD-A9CA-4991-964E-ACFDDD82C4AC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B65C-4FF0-44D2-B0A6-796CD204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BCD-A9CA-4991-964E-ACFDDD82C4AC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B65C-4FF0-44D2-B0A6-796CD204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1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CEBCD-A9CA-4991-964E-ACFDDD82C4AC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9B65C-4FF0-44D2-B0A6-796CD204B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4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DC929C-E0DC-4293-880F-3BB4F44563FE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F541F7-959A-400A-B3E6-62BC06FEF09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9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7348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7348B"/>
          </a:solidFill>
          <a:latin typeface="Segoe U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7348B"/>
          </a:solidFill>
          <a:latin typeface="Segoe U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7348B"/>
          </a:solidFill>
          <a:latin typeface="Segoe U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7348B"/>
          </a:solidFill>
          <a:latin typeface="Segoe U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7348B"/>
          </a:solidFill>
          <a:latin typeface="Segoe U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7348B"/>
          </a:solidFill>
          <a:latin typeface="Segoe U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7348B"/>
          </a:solidFill>
          <a:latin typeface="Segoe U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7348B"/>
          </a:solidFill>
          <a:latin typeface="Segoe U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DC929C-E0DC-4293-880F-3BB4F44563FE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F541F7-959A-400A-B3E6-62BC06FEF09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8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7348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7348B"/>
          </a:solidFill>
          <a:latin typeface="Segoe U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7348B"/>
          </a:solidFill>
          <a:latin typeface="Segoe U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7348B"/>
          </a:solidFill>
          <a:latin typeface="Segoe U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7348B"/>
          </a:solidFill>
          <a:latin typeface="Segoe U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7348B"/>
          </a:solidFill>
          <a:latin typeface="Segoe U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7348B"/>
          </a:solidFill>
          <a:latin typeface="Segoe U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7348B"/>
          </a:solidFill>
          <a:latin typeface="Segoe U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7348B"/>
          </a:solidFill>
          <a:latin typeface="Segoe U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5" Type="http://schemas.openxmlformats.org/officeDocument/2006/relationships/image" Target="../media/image34.pn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3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9"/>
          <a:stretch>
            <a:fillRect/>
          </a:stretch>
        </p:blipFill>
        <p:spPr bwMode="auto">
          <a:xfrm>
            <a:off x="294088" y="4848232"/>
            <a:ext cx="395406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8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865710" y="365126"/>
            <a:ext cx="6649640" cy="1325563"/>
          </a:xfrm>
        </p:spPr>
        <p:txBody>
          <a:bodyPr/>
          <a:lstStyle/>
          <a:p>
            <a:endParaRPr lang="ru-RU" alt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357751"/>
              </p:ext>
            </p:extLst>
          </p:nvPr>
        </p:nvGraphicFramePr>
        <p:xfrm>
          <a:off x="1882379" y="307975"/>
          <a:ext cx="6599634" cy="1441450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6599634"/>
              </a:tblGrid>
              <a:tr h="1441450">
                <a:tc>
                  <a:txBody>
                    <a:bodyPr/>
                    <a:lstStyle/>
                    <a:p>
                      <a:pPr algn="ctr"/>
                      <a:r>
                        <a:rPr lang="uk-UA" sz="5400" baseline="30000" dirty="0"/>
                        <a:t>Вища освіта на основі ПЗСО на «бакалаврський» рівень</a:t>
                      </a:r>
                      <a:endParaRPr lang="ru-RU" sz="5400" b="1" baseline="300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7144" marR="7144" marT="9523" marB="0" anchor="ctr"/>
                </a:tc>
              </a:tr>
            </a:tbl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1800"/>
              </a:spcBef>
              <a:buFontTx/>
              <a:buNone/>
              <a:defRPr/>
            </a:pPr>
            <a:r>
              <a:rPr lang="uk-UA" sz="2400" dirty="0">
                <a:latin typeface="Arial Narrow" panose="020B0606020202030204" pitchFamily="34" charset="0"/>
              </a:rPr>
              <a:t>На </a:t>
            </a:r>
            <a:r>
              <a:rPr lang="uk-UA" sz="2400" b="1" dirty="0">
                <a:latin typeface="Arial Narrow" panose="020B0606020202030204" pitchFamily="34" charset="0"/>
              </a:rPr>
              <a:t>БЮДЖЕТ </a:t>
            </a:r>
            <a:r>
              <a:rPr lang="uk-UA" sz="2400" dirty="0">
                <a:latin typeface="Arial Narrow" panose="020B0606020202030204" pitchFamily="34" charset="0"/>
              </a:rPr>
              <a:t>на всі спеціальності, а також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галузі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знань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1600" i="1" dirty="0"/>
              <a:t>05 «</a:t>
            </a:r>
            <a:r>
              <a:rPr lang="ru-RU" sz="1600" i="1" dirty="0" err="1"/>
              <a:t>Соціальні</a:t>
            </a:r>
            <a:r>
              <a:rPr lang="ru-RU" sz="1600" i="1" dirty="0"/>
              <a:t> та </a:t>
            </a:r>
            <a:r>
              <a:rPr lang="ru-RU" sz="1600" i="1" dirty="0" err="1"/>
              <a:t>поведінкові</a:t>
            </a:r>
            <a:r>
              <a:rPr lang="ru-RU" sz="1600" i="1" dirty="0"/>
              <a:t> науки», 06 «</a:t>
            </a:r>
            <a:r>
              <a:rPr lang="ru-RU" sz="1600" i="1" dirty="0" err="1"/>
              <a:t>Журналістика</a:t>
            </a:r>
            <a:r>
              <a:rPr lang="ru-RU" sz="1600" i="1" dirty="0"/>
              <a:t>», 07 «</a:t>
            </a:r>
            <a:r>
              <a:rPr lang="ru-RU" sz="1600" i="1" dirty="0" err="1"/>
              <a:t>Управління</a:t>
            </a:r>
            <a:r>
              <a:rPr lang="ru-RU" sz="1600" i="1" dirty="0"/>
              <a:t> та </a:t>
            </a:r>
            <a:r>
              <a:rPr lang="ru-RU" sz="1600" i="1" dirty="0" err="1"/>
              <a:t>адміністрування</a:t>
            </a:r>
            <a:r>
              <a:rPr lang="ru-RU" sz="1600" i="1" dirty="0"/>
              <a:t>», 08 «Право», 22 «</a:t>
            </a:r>
            <a:r>
              <a:rPr lang="ru-RU" sz="1600" i="1" dirty="0" err="1"/>
              <a:t>Охорона</a:t>
            </a:r>
            <a:r>
              <a:rPr lang="ru-RU" sz="1600" i="1" dirty="0"/>
              <a:t> здоров’ я», 24 «Сфера </a:t>
            </a:r>
            <a:r>
              <a:rPr lang="ru-RU" sz="1600" i="1" dirty="0" err="1"/>
              <a:t>обслуговування</a:t>
            </a:r>
            <a:r>
              <a:rPr lang="ru-RU" sz="1600" i="1" dirty="0"/>
              <a:t>», 28 «</a:t>
            </a:r>
            <a:r>
              <a:rPr lang="ru-RU" sz="1600" i="1" dirty="0" err="1"/>
              <a:t>Публічне</a:t>
            </a:r>
            <a:r>
              <a:rPr lang="ru-RU" sz="1600" i="1" dirty="0"/>
              <a:t> </a:t>
            </a:r>
            <a:r>
              <a:rPr lang="ru-RU" sz="1600" i="1" dirty="0" err="1"/>
              <a:t>управління</a:t>
            </a:r>
            <a:r>
              <a:rPr lang="ru-RU" sz="1600" i="1" dirty="0"/>
              <a:t> та </a:t>
            </a:r>
            <a:r>
              <a:rPr lang="ru-RU" sz="1600" i="1" dirty="0" err="1"/>
              <a:t>адміністрування</a:t>
            </a:r>
            <a:r>
              <a:rPr lang="ru-RU" sz="1600" i="1" dirty="0"/>
              <a:t>», 29 «</a:t>
            </a:r>
            <a:r>
              <a:rPr lang="ru-RU" sz="1600" i="1" dirty="0" err="1"/>
              <a:t>Міжнародні</a:t>
            </a:r>
            <a:r>
              <a:rPr lang="ru-RU" sz="1600" i="1" dirty="0"/>
              <a:t> </a:t>
            </a:r>
            <a:r>
              <a:rPr lang="ru-RU" sz="1600" i="1" dirty="0" err="1"/>
              <a:t>відносини</a:t>
            </a:r>
            <a:r>
              <a:rPr lang="ru-RU" sz="1600" i="1" dirty="0"/>
              <a:t>»</a:t>
            </a:r>
            <a:r>
              <a:rPr lang="ru-RU" sz="1600" i="1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на </a:t>
            </a:r>
            <a:r>
              <a:rPr lang="ru-RU" sz="2400" b="1" dirty="0">
                <a:latin typeface="Arial Narrow" panose="020B0606020202030204" pitchFamily="34" charset="0"/>
              </a:rPr>
              <a:t>КОНТРАКТ</a:t>
            </a:r>
            <a:r>
              <a:rPr lang="uk-UA" sz="2400" dirty="0">
                <a:latin typeface="Arial Narrow" panose="020B0606020202030204" pitchFamily="34" charset="0"/>
              </a:rPr>
              <a:t>:</a:t>
            </a:r>
          </a:p>
          <a:p>
            <a:pPr marL="0" indent="0" algn="ctr">
              <a:spcBef>
                <a:spcPts val="1800"/>
              </a:spcBef>
              <a:buFontTx/>
              <a:buNone/>
              <a:defRPr/>
            </a:pPr>
            <a:r>
              <a:rPr lang="uk-UA" sz="2000" dirty="0" smtClean="0">
                <a:latin typeface="Arial Narrow" panose="020B0606020202030204" pitchFamily="34" charset="0"/>
              </a:rPr>
              <a:t>КОНКУРСНИЙ </a:t>
            </a:r>
            <a:r>
              <a:rPr lang="uk-UA" sz="2000" dirty="0">
                <a:latin typeface="Arial Narrow" panose="020B0606020202030204" pitchFamily="34" charset="0"/>
              </a:rPr>
              <a:t>БАЛ=національний </a:t>
            </a:r>
            <a:r>
              <a:rPr lang="uk-UA" sz="2000" dirty="0" err="1">
                <a:latin typeface="Arial Narrow" panose="020B0606020202030204" pitchFamily="34" charset="0"/>
              </a:rPr>
              <a:t>мультипредметний</a:t>
            </a:r>
            <a:r>
              <a:rPr lang="uk-UA" sz="2000" dirty="0">
                <a:latin typeface="Arial Narrow" panose="020B0606020202030204" pitchFamily="34" charset="0"/>
              </a:rPr>
              <a:t> </a:t>
            </a:r>
            <a:r>
              <a:rPr lang="uk-UA" sz="2000" dirty="0" err="1">
                <a:latin typeface="Arial Narrow" panose="020B0606020202030204" pitchFamily="34" charset="0"/>
              </a:rPr>
              <a:t>тест+мотиваційний</a:t>
            </a:r>
            <a:r>
              <a:rPr lang="uk-UA" sz="2000" dirty="0">
                <a:latin typeface="Arial Narrow" panose="020B0606020202030204" pitchFamily="34" charset="0"/>
              </a:rPr>
              <a:t> лист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endParaRPr lang="uk-UA" sz="1400" dirty="0">
              <a:latin typeface="Arial Narrow" panose="020B0606020202030204" pitchFamily="34" charset="0"/>
            </a:endParaRPr>
          </a:p>
          <a:p>
            <a:pPr marL="0" indent="0" algn="ctr">
              <a:spcBef>
                <a:spcPts val="1800"/>
              </a:spcBef>
              <a:buFontTx/>
              <a:buNone/>
              <a:defRPr/>
            </a:pPr>
            <a:r>
              <a:rPr lang="uk-UA" sz="2400" dirty="0">
                <a:latin typeface="Arial Narrow" panose="020B0606020202030204" pitchFamily="34" charset="0"/>
              </a:rPr>
              <a:t>На </a:t>
            </a:r>
            <a:r>
              <a:rPr lang="uk-UA" sz="2400" b="1" dirty="0">
                <a:latin typeface="Arial Narrow" panose="020B0606020202030204" pitchFamily="34" charset="0"/>
              </a:rPr>
              <a:t>КОНТРАКТ</a:t>
            </a:r>
            <a:r>
              <a:rPr lang="uk-UA" sz="2400" dirty="0">
                <a:latin typeface="Arial Narrow" panose="020B0606020202030204" pitchFamily="34" charset="0"/>
              </a:rPr>
              <a:t> на всі спеціальності, </a:t>
            </a:r>
            <a:r>
              <a:rPr lang="uk-UA" sz="2400" b="1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окрім</a:t>
            </a:r>
            <a:r>
              <a:rPr lang="uk-UA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галузей</a:t>
            </a:r>
            <a:r>
              <a:rPr lang="ru-RU" sz="2400" dirty="0">
                <a:latin typeface="Arial Narrow" panose="020B0606020202030204" pitchFamily="34" charset="0"/>
              </a:rPr>
              <a:t> 05,06,07,08,22,24,28,29</a:t>
            </a:r>
            <a:r>
              <a:rPr lang="uk-UA" sz="2400" dirty="0">
                <a:latin typeface="Arial Narrow" panose="020B0606020202030204" pitchFamily="34" charset="0"/>
              </a:rPr>
              <a:t>:</a:t>
            </a:r>
          </a:p>
          <a:p>
            <a:pPr marL="0" indent="0" algn="ctr">
              <a:spcBef>
                <a:spcPts val="1800"/>
              </a:spcBef>
              <a:buFontTx/>
              <a:buNone/>
              <a:defRPr/>
            </a:pPr>
            <a:r>
              <a:rPr lang="uk-UA" sz="2000" dirty="0" smtClean="0">
                <a:latin typeface="Arial Narrow" panose="020B0606020202030204" pitchFamily="34" charset="0"/>
              </a:rPr>
              <a:t>КОНКУРСНИЙ </a:t>
            </a:r>
            <a:r>
              <a:rPr lang="uk-UA" sz="2000" dirty="0">
                <a:latin typeface="Arial Narrow" panose="020B0606020202030204" pitchFamily="34" charset="0"/>
              </a:rPr>
              <a:t>БАЛ=мотиваційний лист</a:t>
            </a:r>
          </a:p>
          <a:p>
            <a:pPr marL="0" indent="0" algn="ctr">
              <a:spcBef>
                <a:spcPts val="1800"/>
              </a:spcBef>
              <a:buFontTx/>
              <a:buNone/>
              <a:defRPr/>
            </a:pPr>
            <a:endParaRPr lang="uk-UA" sz="2400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uk-UA" sz="1600" dirty="0">
                <a:latin typeface="Arial Narrow" panose="020B0606020202030204" pitchFamily="34" charset="0"/>
              </a:rPr>
              <a:t>!Обов'язкова наявність документа про раніше здобуту освіту, але не враховується при розрахунку конкурсного балу</a:t>
            </a:r>
          </a:p>
          <a:p>
            <a:pPr algn="just">
              <a:defRPr/>
            </a:pPr>
            <a:r>
              <a:rPr lang="uk-UA" sz="1600" dirty="0">
                <a:latin typeface="Arial Narrow" panose="020B0606020202030204" pitchFamily="34" charset="0"/>
              </a:rPr>
              <a:t>! За наявності використовуються результати ЗНО 2019-2021, якщо такі є.</a:t>
            </a:r>
          </a:p>
          <a:p>
            <a:pPr marL="0" indent="0" algn="ctr">
              <a:spcBef>
                <a:spcPts val="1800"/>
              </a:spcBef>
              <a:buFontTx/>
              <a:buNone/>
              <a:defRPr/>
            </a:pPr>
            <a:endParaRPr lang="uk-UA" sz="2400" dirty="0">
              <a:latin typeface="Arial Narrow" panose="020B0606020202030204" pitchFamily="34" charset="0"/>
            </a:endParaRPr>
          </a:p>
          <a:p>
            <a:pPr marL="0" indent="0" algn="ctr">
              <a:spcBef>
                <a:spcPts val="1800"/>
              </a:spcBef>
              <a:buFontTx/>
              <a:buNone/>
              <a:defRPr/>
            </a:pPr>
            <a:endParaRPr lang="uk-UA" sz="2400" dirty="0">
              <a:latin typeface="Arial Narrow" panose="020B0606020202030204" pitchFamily="34" charset="0"/>
            </a:endParaRPr>
          </a:p>
          <a:p>
            <a:pPr marL="0" indent="0" algn="ctr">
              <a:spcBef>
                <a:spcPts val="1800"/>
              </a:spcBef>
              <a:buFontTx/>
              <a:buNone/>
              <a:defRPr/>
            </a:pP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014" y="116632"/>
            <a:ext cx="7026466" cy="1728192"/>
          </a:xfrm>
        </p:spPr>
        <p:txBody>
          <a:bodyPr/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40424"/>
              </p:ext>
            </p:extLst>
          </p:nvPr>
        </p:nvGraphicFramePr>
        <p:xfrm>
          <a:off x="628650" y="1916832"/>
          <a:ext cx="7886700" cy="391573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9091"/>
                <a:gridCol w="1117879"/>
                <a:gridCol w="1554292"/>
                <a:gridCol w="576064"/>
                <a:gridCol w="576064"/>
                <a:gridCol w="504056"/>
                <a:gridCol w="618922"/>
                <a:gridCol w="605214"/>
                <a:gridCol w="648072"/>
                <a:gridCol w="563267"/>
                <a:gridCol w="643779"/>
              </a:tblGrid>
              <a:tr h="73706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dirty="0">
                          <a:effectLst/>
                        </a:rPr>
                        <a:t>Спеціальність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dirty="0">
                          <a:effectLst/>
                        </a:rPr>
                        <a:t>Спеціалізація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</a:rPr>
                        <a:t>2018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</a:rPr>
                        <a:t>2019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effectLst/>
                        </a:rPr>
                        <a:t>2020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 smtClean="0">
                          <a:effectLst/>
                        </a:rPr>
                        <a:t>2021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7573"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dirty="0">
                          <a:effectLst/>
                        </a:rPr>
                        <a:t>Бюджет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dirty="0">
                          <a:effectLst/>
                        </a:rPr>
                        <a:t>Прохідний бал 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dirty="0">
                          <a:effectLst/>
                        </a:rPr>
                        <a:t>Бюджет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dirty="0">
                          <a:effectLst/>
                        </a:rPr>
                        <a:t>Прохідний бал 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dirty="0">
                          <a:effectLst/>
                        </a:rPr>
                        <a:t>Бюджет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dirty="0">
                          <a:effectLst/>
                        </a:rPr>
                        <a:t>Прохідний бал 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dirty="0">
                          <a:effectLst/>
                        </a:rPr>
                        <a:t>Бюджет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dirty="0">
                          <a:effectLst/>
                        </a:rPr>
                        <a:t>Прохідний бал 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</a:tr>
              <a:tr h="42541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dirty="0">
                          <a:effectLst/>
                        </a:rPr>
                        <a:t>Код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u="none" strike="noStrike" dirty="0">
                          <a:effectLst/>
                        </a:rPr>
                        <a:t>Назва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241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effectLst/>
                        </a:rPr>
                        <a:t> 051</a:t>
                      </a:r>
                      <a:endParaRPr lang="uk-UA" sz="800" b="0" i="1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Економіка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u="none" strike="noStrike" dirty="0">
                          <a:effectLst/>
                        </a:rPr>
                        <a:t>Економічна кібернетика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9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181,458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10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181,342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15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183,294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11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186,500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</a:tr>
              <a:tr h="69375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effectLst/>
                        </a:rPr>
                        <a:t>121</a:t>
                      </a:r>
                      <a:endParaRPr lang="uk-UA" sz="800" b="0" i="1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Інженерія програмного забезпечення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u="none" strike="noStrike" dirty="0">
                          <a:effectLst/>
                        </a:rPr>
                        <a:t>Інженерія програмного забезпечення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10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182,580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11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184,824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12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187,782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14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187,800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</a:tr>
              <a:tr h="23798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effectLst/>
                        </a:rPr>
                        <a:t>122</a:t>
                      </a:r>
                      <a:endParaRPr lang="uk-UA" sz="800" b="0" i="1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Комп’ютерні науки 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u="none" strike="noStrike" dirty="0">
                          <a:effectLst/>
                        </a:rPr>
                        <a:t>Комп’ютерні науки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36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171,820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40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171,156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45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173,196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50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174,400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</a:tr>
              <a:tr h="25241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effectLst/>
                        </a:rPr>
                        <a:t>124</a:t>
                      </a:r>
                      <a:endParaRPr lang="uk-UA" sz="800" b="0" i="1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Системний аналіз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u="none" strike="noStrike" dirty="0">
                          <a:effectLst/>
                        </a:rPr>
                        <a:t>Управління складними системами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5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174,579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5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175,620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10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185,087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12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176,700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</a:tr>
              <a:tr h="25241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effectLst/>
                        </a:rPr>
                        <a:t>125</a:t>
                      </a:r>
                      <a:endParaRPr lang="uk-UA" sz="800" b="0" i="1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 err="1">
                          <a:effectLst/>
                        </a:rPr>
                        <a:t>Кібербезпека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u="none" strike="noStrike" dirty="0" err="1">
                          <a:effectLst/>
                        </a:rPr>
                        <a:t>Кібербезпека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5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169,116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6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172,278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10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174,318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11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178,900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</a:tr>
              <a:tr h="49474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effectLst/>
                        </a:rPr>
                        <a:t>126</a:t>
                      </a:r>
                      <a:endParaRPr lang="uk-UA" sz="800" b="0" i="1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>
                          <a:effectLst/>
                        </a:rPr>
                        <a:t>Інформаційні системи та технології</a:t>
                      </a:r>
                      <a:endParaRPr lang="uk-UA" sz="9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u="none" strike="noStrike" dirty="0">
                          <a:effectLst/>
                        </a:rPr>
                        <a:t>Інформаційні системи та технології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8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168,504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2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177,276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5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174,624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6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181,800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</a:tr>
              <a:tr h="48464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effectLst/>
                        </a:rPr>
                        <a:t>186</a:t>
                      </a:r>
                      <a:endParaRPr lang="uk-UA" sz="800" b="0" i="1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>
                          <a:effectLst/>
                        </a:rPr>
                        <a:t>Видавництво та поліграфія</a:t>
                      </a:r>
                      <a:endParaRPr lang="uk-UA" sz="9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0" u="none" strike="noStrike" dirty="0">
                          <a:effectLst/>
                        </a:rPr>
                        <a:t>Технології електронних мультимедійних видань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21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164,832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25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167,994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33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174,,787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b="1" u="none" strike="noStrike" dirty="0">
                          <a:effectLst/>
                        </a:rPr>
                        <a:t>34</a:t>
                      </a:r>
                      <a:endParaRPr lang="uk-UA" sz="900" b="1" i="0" u="none" strike="noStrike" dirty="0">
                        <a:solidFill>
                          <a:srgbClr val="9C0006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>
                          <a:effectLst/>
                        </a:rPr>
                        <a:t>176,900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02" marR="5402" marT="5402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62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1400175" y="84139"/>
            <a:ext cx="730091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ctr"/>
            <a:r>
              <a:rPr lang="uk-UA" alt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Кожна спеціальність факультету підготовлює ВИСОКОЯКІСНОГО СПЕЦІАЛІСТА. </a:t>
            </a:r>
          </a:p>
          <a:p>
            <a:pPr algn="ctr"/>
            <a:r>
              <a:rPr lang="uk-UA" alt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втрачайте свій шанс!</a:t>
            </a:r>
            <a:endParaRPr lang="ru-RU" alt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3356992"/>
            <a:ext cx="6679407" cy="30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uk-UA" altLang="ru-RU" sz="5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Ми будемо раді бачити вас нашими студентами</a:t>
            </a:r>
            <a:endParaRPr lang="ru-RU" altLang="ru-RU" sz="5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4" name="Объект 5"/>
          <p:cNvGraphicFramePr>
            <a:graphicFrameLocks noChangeAspect="1"/>
          </p:cNvGraphicFramePr>
          <p:nvPr/>
        </p:nvGraphicFramePr>
        <p:xfrm>
          <a:off x="6546057" y="3324226"/>
          <a:ext cx="2394347" cy="282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Visio" r:id="rId3" imgW="1766026" imgH="1561374" progId="Visio.Drawing.11">
                  <p:embed/>
                </p:oleObj>
              </mc:Choice>
              <mc:Fallback>
                <p:oleObj name="Visio" r:id="rId3" imgW="1766026" imgH="15613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057" y="3324226"/>
                        <a:ext cx="2394347" cy="282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15137" y="4311650"/>
            <a:ext cx="128588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45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4" y="373063"/>
            <a:ext cx="6354366" cy="587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085287" y="221012"/>
            <a:ext cx="2711053" cy="1077218"/>
          </a:xfrm>
          <a:prstGeom prst="rect">
            <a:avLst/>
          </a:prstGeom>
          <a:solidFill>
            <a:srgbClr val="3333FF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ctr" eaLnBrk="1" hangingPunct="1"/>
            <a:r>
              <a:rPr lang="uk-UA" altLang="ru-RU" sz="3200">
                <a:solidFill>
                  <a:schemeClr val="bg1"/>
                </a:solidFill>
              </a:rPr>
              <a:t>МИ входимо до:</a:t>
            </a:r>
            <a:endParaRPr lang="ru-RU" altLang="ru-RU" sz="3200">
              <a:solidFill>
                <a:schemeClr val="bg1"/>
              </a:solidFill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860032" y="1124744"/>
            <a:ext cx="3935116" cy="1394622"/>
          </a:xfrm>
          <a:prstGeom prst="leftArrow">
            <a:avLst>
              <a:gd name="adj1" fmla="val 50000"/>
              <a:gd name="adj2" fmla="val 84457"/>
            </a:avLst>
          </a:prstGeom>
          <a:solidFill>
            <a:srgbClr val="3333FF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chemeClr val="bg1"/>
                </a:solidFill>
              </a:rPr>
              <a:t>ТОП – 3 </a:t>
            </a:r>
            <a:r>
              <a:rPr lang="uk-UA" altLang="ru-RU" dirty="0">
                <a:solidFill>
                  <a:schemeClr val="bg1"/>
                </a:solidFill>
              </a:rPr>
              <a:t>профільних економічних</a:t>
            </a:r>
          </a:p>
          <a:p>
            <a:pPr algn="ctr" eaLnBrk="1" hangingPunct="1"/>
            <a:r>
              <a:rPr lang="uk-UA" altLang="ru-RU" dirty="0">
                <a:solidFill>
                  <a:schemeClr val="bg1"/>
                </a:solidFill>
              </a:rPr>
              <a:t> університетів України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4802983" y="2641601"/>
            <a:ext cx="4142237" cy="1466574"/>
          </a:xfrm>
          <a:prstGeom prst="leftArrow">
            <a:avLst>
              <a:gd name="adj1" fmla="val 50000"/>
              <a:gd name="adj2" fmla="val 84442"/>
            </a:avLst>
          </a:prstGeom>
          <a:solidFill>
            <a:srgbClr val="3333FF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</a:rPr>
              <a:t>ТОП – 3 </a:t>
            </a:r>
            <a:r>
              <a:rPr lang="ru-RU" altLang="ru-RU" sz="1600" b="1" dirty="0" err="1" smtClean="0">
                <a:solidFill>
                  <a:schemeClr val="bg1"/>
                </a:solidFill>
              </a:rPr>
              <a:t>університетів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 (ВНЗ) 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</a:rPr>
              <a:t>м. </a:t>
            </a:r>
            <a:r>
              <a:rPr lang="ru-RU" altLang="ru-RU" sz="1600" b="1" dirty="0" err="1" smtClean="0">
                <a:solidFill>
                  <a:schemeClr val="bg1"/>
                </a:solidFill>
              </a:rPr>
              <a:t>Харкова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 за </a:t>
            </a:r>
            <a:r>
              <a:rPr lang="ru-RU" altLang="ru-RU" sz="1600" b="1" dirty="0" err="1" smtClean="0">
                <a:solidFill>
                  <a:schemeClr val="bg1"/>
                </a:solidFill>
              </a:rPr>
              <a:t>кількістю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 набору </a:t>
            </a:r>
            <a:r>
              <a:rPr lang="ru-RU" altLang="ru-RU" sz="1600" b="1" dirty="0" err="1" smtClean="0">
                <a:solidFill>
                  <a:schemeClr val="bg1"/>
                </a:solidFill>
              </a:rPr>
              <a:t>абітурієнтів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</a:rPr>
              <a:t>у 2021 </a:t>
            </a:r>
            <a:r>
              <a:rPr lang="ru-RU" altLang="ru-RU" sz="1600" b="1" dirty="0" err="1" smtClean="0">
                <a:solidFill>
                  <a:schemeClr val="bg1"/>
                </a:solidFill>
              </a:rPr>
              <a:t>році</a:t>
            </a:r>
            <a:endParaRPr lang="ru-RU" alt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4775599" y="4235109"/>
            <a:ext cx="3965972" cy="1565275"/>
          </a:xfrm>
          <a:prstGeom prst="leftArrow">
            <a:avLst>
              <a:gd name="adj1" fmla="val 50000"/>
              <a:gd name="adj2" fmla="val 84457"/>
            </a:avLst>
          </a:prstGeom>
          <a:solidFill>
            <a:srgbClr val="3333FF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</a:rPr>
              <a:t>ТОП-20 за </a:t>
            </a:r>
            <a:r>
              <a:rPr lang="ru-RU" altLang="ru-RU" sz="2000" b="1" dirty="0" err="1" smtClean="0">
                <a:solidFill>
                  <a:schemeClr val="bg1"/>
                </a:solidFill>
              </a:rPr>
              <a:t>кількістю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 </a:t>
            </a:r>
            <a:r>
              <a:rPr lang="ru-RU" altLang="ru-RU" sz="2000" b="1" dirty="0" err="1" smtClean="0">
                <a:solidFill>
                  <a:schemeClr val="bg1"/>
                </a:solidFill>
              </a:rPr>
              <a:t>заяв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 err="1" smtClean="0">
                <a:solidFill>
                  <a:schemeClr val="bg1"/>
                </a:solidFill>
              </a:rPr>
              <a:t>від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 </a:t>
            </a:r>
            <a:r>
              <a:rPr lang="ru-RU" altLang="ru-RU" sz="2000" b="1" dirty="0" err="1" smtClean="0">
                <a:solidFill>
                  <a:schemeClr val="bg1"/>
                </a:solidFill>
              </a:rPr>
              <a:t>абітуріентів</a:t>
            </a:r>
            <a:endParaRPr lang="ru-RU" altLang="ru-RU" sz="20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</a:rPr>
              <a:t>в </a:t>
            </a:r>
            <a:r>
              <a:rPr lang="ru-RU" altLang="ru-RU" sz="2000" b="1" dirty="0" err="1" smtClean="0">
                <a:solidFill>
                  <a:schemeClr val="bg1"/>
                </a:solidFill>
              </a:rPr>
              <a:t>Україні</a:t>
            </a:r>
            <a:endParaRPr lang="ru-RU" alt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r="-683" b="14339"/>
          <a:stretch/>
        </p:blipFill>
        <p:spPr bwMode="auto">
          <a:xfrm>
            <a:off x="0" y="276437"/>
            <a:ext cx="4667250" cy="376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32065" r="41522" b="41576"/>
          <a:stretch/>
        </p:blipFill>
        <p:spPr bwMode="auto">
          <a:xfrm>
            <a:off x="3737114" y="4041918"/>
            <a:ext cx="5227983" cy="257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97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2871" y="3352800"/>
            <a:ext cx="1003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212A7D"/>
                </a:solidFill>
              </a:rPr>
              <a:t>2019</a:t>
            </a:r>
            <a:endParaRPr lang="ru-RU" sz="2800" dirty="0">
              <a:solidFill>
                <a:srgbClr val="212A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37114" y="6096000"/>
            <a:ext cx="5227983" cy="5168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4582164"/>
            <a:ext cx="3380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/>
              <a:t>Рейтинг вишів для </a:t>
            </a:r>
            <a:r>
              <a:rPr lang="uk-UA" b="1" dirty="0" err="1"/>
              <a:t>ІТ-галузі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7093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" y="-16184"/>
            <a:ext cx="8964488" cy="693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05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\\10.3.12.22\f\ФОТО - 2013-2017 - архивный вар.единственный\Выборка фото для абитуриентов\эмблемы розвивайся ХНЕУ\fablab_ba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6210300"/>
            <a:ext cx="872729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2" y="2414588"/>
            <a:ext cx="75723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4417" r="68941" b="84486"/>
          <a:stretch>
            <a:fillRect/>
          </a:stretch>
        </p:blipFill>
        <p:spPr bwMode="auto">
          <a:xfrm>
            <a:off x="1963341" y="1517650"/>
            <a:ext cx="193238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06" y="1008065"/>
            <a:ext cx="15621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57" y="1093788"/>
            <a:ext cx="845344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Заголовок 1"/>
          <p:cNvSpPr>
            <a:spLocks noGrp="1"/>
          </p:cNvSpPr>
          <p:nvPr>
            <p:ph type="title"/>
          </p:nvPr>
        </p:nvSpPr>
        <p:spPr>
          <a:xfrm>
            <a:off x="1816894" y="306388"/>
            <a:ext cx="6648450" cy="1034380"/>
          </a:xfrm>
        </p:spPr>
        <p:txBody>
          <a:bodyPr/>
          <a:lstStyle/>
          <a:p>
            <a:pPr eaLnBrk="1" hangingPunct="1"/>
            <a:r>
              <a:rPr lang="uk-UA" altLang="ru-RU" sz="3200" dirty="0" smtClean="0">
                <a:latin typeface="Times New Roman" pitchFamily="18" charset="0"/>
                <a:cs typeface="Times New Roman" pitchFamily="18" charset="0"/>
              </a:rPr>
              <a:t>НАШІ КОНКУРЕНТНІ </a:t>
            </a:r>
            <a:r>
              <a:rPr lang="uk-UA" altLang="ru-RU" sz="3200" dirty="0" smtClean="0">
                <a:latin typeface="Times New Roman" pitchFamily="18" charset="0"/>
                <a:cs typeface="Times New Roman" pitchFamily="18" charset="0"/>
              </a:rPr>
              <a:t>ПЕРЕВАГИ</a:t>
            </a:r>
            <a:endParaRPr lang="uk-UA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0" y="2328866"/>
            <a:ext cx="6858000" cy="451643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Персоналізація траєкторії навчання –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вибіркова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студент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обирає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розсуд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Сертифікація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ділової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англійської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Кембридж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IBM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CIPA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Learning management system (LMS)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англійською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мовою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Сертифікатні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хаб – мастер-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відомими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діячами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громадськості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академічної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мобільності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кращими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європейськими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університетами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Спільні м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агістерські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лідерства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1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117600"/>
            <a:ext cx="1362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954" y="4073525"/>
            <a:ext cx="857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9" y="5541966"/>
            <a:ext cx="711994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05" y="2549528"/>
            <a:ext cx="155852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94" y="1093788"/>
            <a:ext cx="135850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983" y="2606678"/>
            <a:ext cx="82748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41" y="5774535"/>
            <a:ext cx="434579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647" y="5492753"/>
            <a:ext cx="463154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Рисунок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9" y="6140450"/>
            <a:ext cx="78938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6122988"/>
            <a:ext cx="797719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Рисунок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2" y="1863725"/>
            <a:ext cx="78700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Рисунок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41" y="5806284"/>
            <a:ext cx="86320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Рисунок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29" y="6122988"/>
            <a:ext cx="6381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Рисунок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82" y="5046666"/>
            <a:ext cx="59769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685" y="4124325"/>
            <a:ext cx="12715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17" y="1765300"/>
            <a:ext cx="53697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" descr="\\10.3.12.22\f\ФОТО - 2013-2017 - архивный вар.единственный\Выборка фото для абитуриентов\эмблемы розвивайся ХНЕУ\horizon2020_logo1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954" y="5640388"/>
            <a:ext cx="157043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3" descr="\\10.3.12.22\f\ФОТО - 2013-2017 - архивный вар.единственный\Выборка фото для абитуриентов\эмблемы розвивайся ХНЕУ\mastic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608" y="420688"/>
            <a:ext cx="81319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44" y="5400676"/>
            <a:ext cx="70366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9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\\10.3.12.22\f\ФОТО - 2013-2017 - архивный вар.единственный\2015\12 Декабрь\2015_12_17 МТК Кузнецы - Роман Романа\IMG_1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70" y="2027238"/>
            <a:ext cx="771525" cy="1543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2" descr="\\10.3.12.22\f\ФОТО - 2013-2017 - архивный вар.единственный\2017\апрель\06.04.2017 - Kharkiv IT-Unicorns - назустріч трендам. Тренінг Інтелектуальна власність\DSC_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1" r="4156"/>
          <a:stretch>
            <a:fillRect/>
          </a:stretch>
        </p:blipFill>
        <p:spPr bwMode="auto">
          <a:xfrm>
            <a:off x="7243764" y="3789366"/>
            <a:ext cx="1731169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11" y="3562353"/>
            <a:ext cx="1902619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36" y="2006603"/>
            <a:ext cx="4436269" cy="2970213"/>
          </a:xfrm>
          <a:ln w="28575"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Студентські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(Шоу-театр «Кузнец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Дебатний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клуб,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вокальні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ансамблі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Участь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заходах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Speaking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Club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Start-up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академія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Спорт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1"/>
          <a:stretch/>
        </p:blipFill>
        <p:spPr>
          <a:xfrm>
            <a:off x="6488455" y="230556"/>
            <a:ext cx="2482151" cy="1865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561" y="230556"/>
            <a:ext cx="4483894" cy="13255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НАШІ КОНКУРЕНТНІ ПЕРЕВАГИ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/>
          <a:stretch/>
        </p:blipFill>
        <p:spPr>
          <a:xfrm>
            <a:off x="134181" y="5008752"/>
            <a:ext cx="1898846" cy="16900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35" y="2097088"/>
            <a:ext cx="1913334" cy="16891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74" y="5008752"/>
            <a:ext cx="1913733" cy="16900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08" y="5003229"/>
            <a:ext cx="1920923" cy="16957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8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8749" r="925"/>
          <a:stretch>
            <a:fillRect/>
          </a:stretch>
        </p:blipFill>
        <p:spPr bwMode="auto">
          <a:xfrm>
            <a:off x="3958828" y="3575053"/>
            <a:ext cx="1946672" cy="14144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61" y="4826003"/>
            <a:ext cx="1406128" cy="1241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86" y="3575053"/>
            <a:ext cx="1407319" cy="12430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78" y="1250952"/>
            <a:ext cx="1323975" cy="11779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82" y="2332041"/>
            <a:ext cx="1406129" cy="1241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55" y="2428878"/>
            <a:ext cx="1406128" cy="1241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3" descr="\\10.3.12.22\f\ФОТО - 2013-2017 - архивный вар.единственный\2016\3 Март\2016_03_04 Французский клуб\DSC_0126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30" y="1277938"/>
            <a:ext cx="1164431" cy="10287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3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865710" y="365125"/>
            <a:ext cx="6649640" cy="801688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ТВОРЧЕ ЖИТТЯ</a:t>
            </a:r>
          </a:p>
        </p:txBody>
      </p:sp>
      <p:pic>
        <p:nvPicPr>
          <p:cNvPr id="15363" name="Picture 4" descr="https://pp.vk.me/c637918/v637918914/12657/5t3AjaoPx6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7" b="19289"/>
          <a:stretch>
            <a:fillRect/>
          </a:stretch>
        </p:blipFill>
        <p:spPr bwMode="auto">
          <a:xfrm>
            <a:off x="136923" y="3881438"/>
            <a:ext cx="558284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https://pp.vk.me/c622020/v622020042/32772/bjykn7Quvp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5" b="9557"/>
          <a:stretch>
            <a:fillRect/>
          </a:stretch>
        </p:blipFill>
        <p:spPr bwMode="auto">
          <a:xfrm>
            <a:off x="311944" y="1647826"/>
            <a:ext cx="4021931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s://pp.vk.me/c631231/v631231724/2aba9/CRLDlu7Xmo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3"/>
          <a:stretch>
            <a:fillRect/>
          </a:stretch>
        </p:blipFill>
        <p:spPr bwMode="auto">
          <a:xfrm>
            <a:off x="4535091" y="1331914"/>
            <a:ext cx="4461272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72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7704" y="620688"/>
            <a:ext cx="6192687" cy="4608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081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865710" y="365126"/>
            <a:ext cx="6649640" cy="1325563"/>
          </a:xfrm>
        </p:spPr>
        <p:txBody>
          <a:bodyPr/>
          <a:lstStyle/>
          <a:p>
            <a:endParaRPr lang="ru-RU" alt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008901"/>
              </p:ext>
            </p:extLst>
          </p:nvPr>
        </p:nvGraphicFramePr>
        <p:xfrm>
          <a:off x="1853804" y="346075"/>
          <a:ext cx="6599634" cy="137795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599634"/>
              </a:tblGrid>
              <a:tr h="137795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aseline="30000" dirty="0" err="1"/>
                        <a:t>Основні</a:t>
                      </a:r>
                      <a:r>
                        <a:rPr lang="ru-RU" sz="4000" baseline="30000" dirty="0"/>
                        <a:t> </a:t>
                      </a:r>
                      <a:r>
                        <a:rPr lang="ru-RU" sz="4000" baseline="30000" dirty="0" err="1"/>
                        <a:t>зміни</a:t>
                      </a:r>
                      <a:r>
                        <a:rPr lang="ru-RU" sz="4000" baseline="30000" dirty="0"/>
                        <a:t> </a:t>
                      </a:r>
                      <a:r>
                        <a:rPr lang="ru-RU" sz="4000" baseline="30000" dirty="0" err="1"/>
                        <a:t>проведення</a:t>
                      </a:r>
                      <a:r>
                        <a:rPr lang="ru-RU" sz="4000" baseline="30000" dirty="0"/>
                        <a:t> </a:t>
                      </a:r>
                      <a:r>
                        <a:rPr lang="ru-RU" sz="4000" baseline="30000" dirty="0" err="1"/>
                        <a:t>вступної</a:t>
                      </a:r>
                      <a:r>
                        <a:rPr lang="ru-RU" sz="4000" baseline="30000" dirty="0"/>
                        <a:t> </a:t>
                      </a:r>
                      <a:r>
                        <a:rPr lang="ru-RU" sz="4000" baseline="30000" dirty="0" err="1"/>
                        <a:t>кампанії</a:t>
                      </a:r>
                      <a:r>
                        <a:rPr lang="ru-RU" sz="4000" baseline="30000" dirty="0"/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aseline="30000" dirty="0"/>
                        <a:t>у 2022 </a:t>
                      </a:r>
                      <a:r>
                        <a:rPr lang="ru-RU" sz="4000" baseline="30000" dirty="0" err="1"/>
                        <a:t>році</a:t>
                      </a:r>
                      <a:endParaRPr lang="ru-RU" sz="4000" b="1" baseline="300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7144" marR="7144" marT="9523" marB="0" anchor="ctr"/>
                </a:tc>
              </a:tr>
            </a:tbl>
          </a:graphicData>
        </a:graphic>
      </p:graphicFrame>
      <p:sp>
        <p:nvSpPr>
          <p:cNvPr id="1127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1800"/>
              </a:spcBef>
            </a:pPr>
            <a:r>
              <a:rPr lang="uk-UA" altLang="ru-RU" sz="2400" dirty="0" smtClean="0">
                <a:latin typeface="Arial Narrow" pitchFamily="34" charset="0"/>
              </a:rPr>
              <a:t>відміна традиційних ЗНО, ЄВІ та ЄФВВ, через неможливість проведення та для забезпечення </a:t>
            </a:r>
            <a:r>
              <a:rPr lang="uk-UA" altLang="ru-RU" sz="2400" b="1" dirty="0" smtClean="0">
                <a:latin typeface="Arial Narrow" pitchFamily="34" charset="0"/>
              </a:rPr>
              <a:t>максимального</a:t>
            </a:r>
            <a:r>
              <a:rPr lang="uk-UA" altLang="ru-RU" sz="2400" dirty="0" smtClean="0">
                <a:latin typeface="Arial Narrow" pitchFamily="34" charset="0"/>
              </a:rPr>
              <a:t> та </a:t>
            </a:r>
            <a:r>
              <a:rPr lang="uk-UA" altLang="ru-RU" sz="2400" b="1" dirty="0" smtClean="0">
                <a:latin typeface="Arial Narrow" pitchFamily="34" charset="0"/>
              </a:rPr>
              <a:t>рівного доступу до вищої освіти </a:t>
            </a:r>
            <a:r>
              <a:rPr lang="uk-UA" altLang="ru-RU" sz="2400" dirty="0" smtClean="0">
                <a:latin typeface="Arial Narrow" pitchFamily="34" charset="0"/>
              </a:rPr>
              <a:t>випускників;</a:t>
            </a:r>
          </a:p>
          <a:p>
            <a:pPr algn="just">
              <a:spcBef>
                <a:spcPts val="1800"/>
              </a:spcBef>
            </a:pPr>
            <a:r>
              <a:rPr lang="ru-RU" altLang="ru-RU" sz="2400" dirty="0" smtClean="0">
                <a:latin typeface="Arial Narrow" pitchFamily="34" charset="0"/>
              </a:rPr>
              <a:t>максимально </a:t>
            </a:r>
            <a:r>
              <a:rPr lang="ru-RU" altLang="ru-RU" sz="2400" b="1" dirty="0" err="1" smtClean="0">
                <a:latin typeface="Arial Narrow" pitchFamily="34" charset="0"/>
              </a:rPr>
              <a:t>безпечний</a:t>
            </a:r>
            <a:r>
              <a:rPr lang="ru-RU" altLang="ru-RU" sz="2400" dirty="0" smtClean="0">
                <a:latin typeface="Arial Narrow" pitchFamily="34" charset="0"/>
              </a:rPr>
              <a:t> і </a:t>
            </a:r>
            <a:r>
              <a:rPr lang="ru-RU" altLang="ru-RU" sz="2400" b="1" dirty="0" err="1" smtClean="0">
                <a:latin typeface="Arial Narrow" pitchFamily="34" charset="0"/>
              </a:rPr>
              <a:t>цифровізований</a:t>
            </a:r>
            <a:r>
              <a:rPr lang="ru-RU" altLang="ru-RU" sz="2400" dirty="0" smtClean="0">
                <a:latin typeface="Arial Narrow" pitchFamily="34" charset="0"/>
              </a:rPr>
              <a:t> </a:t>
            </a:r>
            <a:r>
              <a:rPr lang="ru-RU" altLang="ru-RU" sz="2400" dirty="0" err="1" smtClean="0">
                <a:latin typeface="Arial Narrow" pitchFamily="34" charset="0"/>
              </a:rPr>
              <a:t>вступ</a:t>
            </a:r>
            <a:r>
              <a:rPr lang="ru-RU" altLang="ru-RU" sz="2400" dirty="0" smtClean="0">
                <a:latin typeface="Arial Narrow" pitchFamily="34" charset="0"/>
              </a:rPr>
              <a:t> через </a:t>
            </a:r>
            <a:r>
              <a:rPr lang="ru-RU" altLang="ru-RU" sz="2400" dirty="0" err="1" smtClean="0">
                <a:latin typeface="Arial Narrow" pitchFamily="34" charset="0"/>
              </a:rPr>
              <a:t>подання</a:t>
            </a:r>
            <a:r>
              <a:rPr lang="ru-RU" altLang="ru-RU" sz="2400" dirty="0" smtClean="0">
                <a:latin typeface="Arial Narrow" pitchFamily="34" charset="0"/>
              </a:rPr>
              <a:t> </a:t>
            </a:r>
            <a:r>
              <a:rPr lang="ru-RU" altLang="ru-RU" sz="2400" dirty="0" err="1" smtClean="0">
                <a:latin typeface="Arial Narrow" pitchFamily="34" charset="0"/>
              </a:rPr>
              <a:t>документів</a:t>
            </a:r>
            <a:r>
              <a:rPr lang="ru-RU" altLang="ru-RU" sz="2400" dirty="0" smtClean="0">
                <a:latin typeface="Arial Narrow" pitchFamily="34" charset="0"/>
              </a:rPr>
              <a:t> </a:t>
            </a:r>
            <a:r>
              <a:rPr lang="ru-RU" altLang="ru-RU" sz="2400" dirty="0" err="1" smtClean="0">
                <a:latin typeface="Arial Narrow" pitchFamily="34" charset="0"/>
              </a:rPr>
              <a:t>вступників</a:t>
            </a:r>
            <a:r>
              <a:rPr lang="ru-RU" altLang="ru-RU" sz="2400" dirty="0" smtClean="0">
                <a:latin typeface="Arial Narrow" pitchFamily="34" charset="0"/>
              </a:rPr>
              <a:t> і </a:t>
            </a:r>
            <a:r>
              <a:rPr lang="ru-RU" altLang="ru-RU" sz="2400" dirty="0" err="1" smtClean="0">
                <a:latin typeface="Arial Narrow" pitchFamily="34" charset="0"/>
              </a:rPr>
              <a:t>підтвердження</a:t>
            </a:r>
            <a:r>
              <a:rPr lang="ru-RU" altLang="ru-RU" sz="2400" dirty="0" smtClean="0">
                <a:latin typeface="Arial Narrow" pitchFamily="34" charset="0"/>
              </a:rPr>
              <a:t> </a:t>
            </a:r>
            <a:r>
              <a:rPr lang="ru-RU" altLang="ru-RU" sz="2400" dirty="0" err="1" smtClean="0">
                <a:latin typeface="Arial Narrow" pitchFamily="34" charset="0"/>
              </a:rPr>
              <a:t>місця</a:t>
            </a:r>
            <a:r>
              <a:rPr lang="ru-RU" altLang="ru-RU" sz="2400" dirty="0" smtClean="0">
                <a:latin typeface="Arial Narrow" pitchFamily="34" charset="0"/>
              </a:rPr>
              <a:t> </a:t>
            </a:r>
            <a:r>
              <a:rPr lang="ru-RU" altLang="ru-RU" sz="2400" dirty="0" err="1" smtClean="0">
                <a:latin typeface="Arial Narrow" pitchFamily="34" charset="0"/>
              </a:rPr>
              <a:t>навчання</a:t>
            </a:r>
            <a:r>
              <a:rPr lang="ru-RU" altLang="ru-RU" sz="2400" dirty="0" smtClean="0">
                <a:latin typeface="Arial Narrow" pitchFamily="34" charset="0"/>
              </a:rPr>
              <a:t> через </a:t>
            </a:r>
            <a:r>
              <a:rPr lang="ru-RU" altLang="ru-RU" sz="2400" dirty="0" err="1" smtClean="0">
                <a:latin typeface="Arial Narrow" pitchFamily="34" charset="0"/>
              </a:rPr>
              <a:t>інтернет</a:t>
            </a:r>
            <a:r>
              <a:rPr lang="ru-RU" altLang="ru-RU" sz="2400" dirty="0" smtClean="0"/>
              <a:t>;</a:t>
            </a:r>
          </a:p>
          <a:p>
            <a:pPr algn="just">
              <a:spcBef>
                <a:spcPts val="1800"/>
              </a:spcBef>
            </a:pPr>
            <a:r>
              <a:rPr lang="uk-UA" altLang="ru-RU" sz="2400" dirty="0" smtClean="0">
                <a:latin typeface="Arial Narrow" pitchFamily="34" charset="0"/>
              </a:rPr>
              <a:t>проведення </a:t>
            </a:r>
            <a:r>
              <a:rPr lang="uk-UA" altLang="ru-RU" sz="2400" b="1" dirty="0" smtClean="0">
                <a:latin typeface="Arial Narrow" pitchFamily="34" charset="0"/>
              </a:rPr>
              <a:t>централізованих вступних випробувань</a:t>
            </a:r>
            <a:r>
              <a:rPr lang="uk-UA" altLang="ru-RU" sz="2400" dirty="0" smtClean="0">
                <a:latin typeface="Arial Narrow" pitchFamily="34" charset="0"/>
              </a:rPr>
              <a:t>, а саме </a:t>
            </a:r>
            <a:r>
              <a:rPr lang="ru-RU" altLang="ru-RU" sz="2400" dirty="0" err="1" smtClean="0">
                <a:latin typeface="Arial Narrow" pitchFamily="34" charset="0"/>
              </a:rPr>
              <a:t>національного</a:t>
            </a:r>
            <a:r>
              <a:rPr lang="ru-RU" altLang="ru-RU" sz="2400" dirty="0" smtClean="0">
                <a:latin typeface="Arial Narrow" pitchFamily="34" charset="0"/>
              </a:rPr>
              <a:t> </a:t>
            </a:r>
            <a:r>
              <a:rPr lang="ru-RU" altLang="ru-RU" sz="2400" dirty="0" err="1" smtClean="0">
                <a:latin typeface="Arial Narrow" pitchFamily="34" charset="0"/>
              </a:rPr>
              <a:t>мультипредметного</a:t>
            </a:r>
            <a:r>
              <a:rPr lang="ru-RU" altLang="ru-RU" sz="2400" dirty="0" smtClean="0">
                <a:latin typeface="Arial Narrow" pitchFamily="34" charset="0"/>
              </a:rPr>
              <a:t> тесту (</a:t>
            </a:r>
            <a:r>
              <a:rPr lang="ru-RU" altLang="ru-RU" sz="2400" b="1" dirty="0" smtClean="0">
                <a:latin typeface="Arial Narrow" pitchFamily="34" charset="0"/>
              </a:rPr>
              <a:t>НМТ</a:t>
            </a:r>
            <a:r>
              <a:rPr lang="ru-RU" altLang="ru-RU" sz="2400" dirty="0" smtClean="0">
                <a:latin typeface="Arial Narrow" pitchFamily="34" charset="0"/>
              </a:rPr>
              <a:t>), </a:t>
            </a:r>
            <a:r>
              <a:rPr lang="ru-RU" altLang="ru-RU" sz="2400" dirty="0" err="1" smtClean="0">
                <a:latin typeface="Arial Narrow" pitchFamily="34" charset="0"/>
              </a:rPr>
              <a:t>магістерського</a:t>
            </a:r>
            <a:r>
              <a:rPr lang="ru-RU" altLang="ru-RU" sz="2400" dirty="0" smtClean="0">
                <a:latin typeface="Arial Narrow" pitchFamily="34" charset="0"/>
              </a:rPr>
              <a:t> комплексного тесту (</a:t>
            </a:r>
            <a:r>
              <a:rPr lang="ru-RU" altLang="ru-RU" sz="2400" b="1" dirty="0" smtClean="0">
                <a:latin typeface="Arial Narrow" pitchFamily="34" charset="0"/>
              </a:rPr>
              <a:t>МКТ</a:t>
            </a:r>
            <a:r>
              <a:rPr lang="ru-RU" altLang="ru-RU" sz="2400" dirty="0" smtClean="0">
                <a:latin typeface="Arial Narrow" pitchFamily="34" charset="0"/>
              </a:rPr>
              <a:t>) та </a:t>
            </a:r>
            <a:r>
              <a:rPr lang="ru-RU" altLang="ru-RU" sz="2400" dirty="0" err="1" smtClean="0">
                <a:latin typeface="Arial Narrow" pitchFamily="34" charset="0"/>
              </a:rPr>
              <a:t>магістерського</a:t>
            </a:r>
            <a:r>
              <a:rPr lang="ru-RU" altLang="ru-RU" sz="2400" dirty="0" smtClean="0">
                <a:latin typeface="Arial Narrow" pitchFamily="34" charset="0"/>
              </a:rPr>
              <a:t> тесту </a:t>
            </a:r>
            <a:r>
              <a:rPr lang="ru-RU" altLang="ru-RU" sz="2400" dirty="0" err="1" smtClean="0">
                <a:latin typeface="Arial Narrow" pitchFamily="34" charset="0"/>
              </a:rPr>
              <a:t>навчальної</a:t>
            </a:r>
            <a:r>
              <a:rPr lang="ru-RU" altLang="ru-RU" sz="2400" dirty="0" smtClean="0">
                <a:latin typeface="Arial Narrow" pitchFamily="34" charset="0"/>
              </a:rPr>
              <a:t> </a:t>
            </a:r>
            <a:r>
              <a:rPr lang="uk-UA" altLang="ru-RU" sz="2400" dirty="0" smtClean="0">
                <a:latin typeface="Arial Narrow" pitchFamily="34" charset="0"/>
              </a:rPr>
              <a:t>компетентності</a:t>
            </a:r>
            <a:r>
              <a:rPr lang="ru-RU" altLang="ru-RU" sz="2400" dirty="0" smtClean="0">
                <a:latin typeface="Arial Narrow" pitchFamily="34" charset="0"/>
              </a:rPr>
              <a:t> (</a:t>
            </a:r>
            <a:r>
              <a:rPr lang="ru-RU" altLang="ru-RU" sz="2400" b="1" dirty="0" smtClean="0">
                <a:latin typeface="Arial Narrow" pitchFamily="34" charset="0"/>
              </a:rPr>
              <a:t>МТНК</a:t>
            </a:r>
            <a:r>
              <a:rPr lang="ru-RU" altLang="ru-RU" sz="2400" dirty="0" smtClean="0">
                <a:latin typeface="Arial Narrow" pitchFamily="34" charset="0"/>
              </a:rPr>
              <a:t>) при </a:t>
            </a:r>
            <a:r>
              <a:rPr lang="ru-RU" altLang="ru-RU" sz="2400" dirty="0" err="1" smtClean="0">
                <a:latin typeface="Arial Narrow" pitchFamily="34" charset="0"/>
              </a:rPr>
              <a:t>вступі</a:t>
            </a:r>
            <a:r>
              <a:rPr lang="ru-RU" altLang="ru-RU" sz="2400" dirty="0" smtClean="0">
                <a:latin typeface="Arial Narrow" pitchFamily="34" charset="0"/>
              </a:rPr>
              <a:t> в </a:t>
            </a:r>
            <a:r>
              <a:rPr lang="ru-RU" altLang="ru-RU" sz="2400" dirty="0" err="1" smtClean="0">
                <a:latin typeface="Arial Narrow" pitchFamily="34" charset="0"/>
              </a:rPr>
              <a:t>магістратуру</a:t>
            </a:r>
            <a:r>
              <a:rPr lang="ru-RU" altLang="ru-RU" sz="2400" dirty="0" smtClean="0">
                <a:latin typeface="Arial Narrow" pitchFamily="34" charset="0"/>
              </a:rPr>
              <a:t> на </a:t>
            </a:r>
            <a:r>
              <a:rPr lang="ru-RU" altLang="ru-RU" sz="2400" dirty="0" err="1" smtClean="0">
                <a:latin typeface="Arial Narrow" pitchFamily="34" charset="0"/>
              </a:rPr>
              <a:t>окремі</a:t>
            </a:r>
            <a:r>
              <a:rPr lang="ru-RU" altLang="ru-RU" sz="2400" dirty="0" smtClean="0">
                <a:latin typeface="Arial Narrow" pitchFamily="34" charset="0"/>
              </a:rPr>
              <a:t> </a:t>
            </a:r>
            <a:r>
              <a:rPr lang="ru-RU" altLang="ru-RU" sz="2400" dirty="0" err="1" smtClean="0">
                <a:latin typeface="Arial Narrow" pitchFamily="34" charset="0"/>
              </a:rPr>
              <a:t>спеціальності</a:t>
            </a:r>
            <a:r>
              <a:rPr lang="ru-RU" altLang="ru-RU" sz="2400" dirty="0" smtClean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7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ХНЕ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348B"/>
      </a:accent1>
      <a:accent2>
        <a:srgbClr val="990000"/>
      </a:accent2>
      <a:accent3>
        <a:srgbClr val="FFC000"/>
      </a:accent3>
      <a:accent4>
        <a:srgbClr val="FDF70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бор ХНЭУ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2" id="{43029038-DB29-471B-881F-783CD31B2458}" vid="{69A21A1E-FAC9-4289-ACB2-4527DCF7534B}"/>
    </a:ext>
  </a:extLst>
</a:theme>
</file>

<file path=ppt/theme/theme3.xml><?xml version="1.0" encoding="utf-8"?>
<a:theme xmlns:a="http://schemas.openxmlformats.org/drawingml/2006/main" name="1_Тема2">
  <a:themeElements>
    <a:clrScheme name="ХНЕ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348B"/>
      </a:accent1>
      <a:accent2>
        <a:srgbClr val="990000"/>
      </a:accent2>
      <a:accent3>
        <a:srgbClr val="FFC000"/>
      </a:accent3>
      <a:accent4>
        <a:srgbClr val="FDF70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бор ХНЭУ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2" id="{43029038-DB29-471B-881F-783CD31B2458}" vid="{69A21A1E-FAC9-4289-ACB2-4527DCF7534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503</Words>
  <Application>Microsoft Office PowerPoint</Application>
  <PresentationFormat>Экран (4:3)</PresentationFormat>
  <Paragraphs>144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 Office</vt:lpstr>
      <vt:lpstr>Тема2</vt:lpstr>
      <vt:lpstr>1_Тема2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НАШІ КОНКУРЕНТНІ ПЕРЕВАГИ</vt:lpstr>
      <vt:lpstr>НАШІ КОНКУРЕНТНІ ПЕРЕВАГИ </vt:lpstr>
      <vt:lpstr>ТВОРЧЕ ЖИТТЯ</vt:lpstr>
      <vt:lpstr>Презентация PowerPoint</vt:lpstr>
      <vt:lpstr>Презентация PowerPoint</vt:lpstr>
      <vt:lpstr>Презентация PowerPoint</vt:lpstr>
      <vt:lpstr>Обсяг Бюджету до Харківського національного економічного університету  імені Семена Кузнеця   за освітнім ступенем бакалавра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Rus_ik</cp:lastModifiedBy>
  <cp:revision>20</cp:revision>
  <dcterms:created xsi:type="dcterms:W3CDTF">2021-11-26T16:13:07Z</dcterms:created>
  <dcterms:modified xsi:type="dcterms:W3CDTF">2022-04-30T12:02:35Z</dcterms:modified>
</cp:coreProperties>
</file>